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8"/>
  </p:notesMasterIdLst>
  <p:sldIdLst>
    <p:sldId id="256" r:id="rId5"/>
    <p:sldId id="292" r:id="rId6"/>
    <p:sldId id="296" r:id="rId7"/>
    <p:sldId id="297" r:id="rId8"/>
    <p:sldId id="302" r:id="rId9"/>
    <p:sldId id="301" r:id="rId10"/>
    <p:sldId id="303" r:id="rId11"/>
    <p:sldId id="298" r:id="rId12"/>
    <p:sldId id="299" r:id="rId13"/>
    <p:sldId id="300" r:id="rId14"/>
    <p:sldId id="293" r:id="rId15"/>
    <p:sldId id="304" r:id="rId16"/>
    <p:sldId id="305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G마켓 산스 TTF Bold" panose="02000000000000000000" pitchFamily="2" charset="-127"/>
      <p:bold r:id="rId25"/>
    </p:embeddedFont>
    <p:embeddedFont>
      <p:font typeface="G마켓 산스 TTF Medium" panose="02000000000000000000" pitchFamily="2" charset="-127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C88"/>
    <a:srgbClr val="0B17FD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12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08.3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27,'1926'0,"-1907"-1,1-1,33-8,-32 6,0 0,24-1,327 4,-177 3,-174-2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09.0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2229 52,'-30'-1,"-57"-11,57 7,-55-3,-557 9,611-3,-54-9,54 5,-53-2,-840 9,904 1,1 0,-35 8,-31 2,63-11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4.27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1 543,'34'-2,"0"-2,63-14,-43 6,544-115,101-53,-364 86,-159 57,37-11,-185 41,0 2,1 1,-1 1,1 2,41 2,-33 0,-15-1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5.47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6.11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11,'1849'0,"-1803"-5,-30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6.52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16.8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2501 72,'-672'-2,"-695"5,1129 12,129-6,105-8,0-1,1 0,-1-1,0 1,1 0,-1-1,0 0,1 0,-1 0,1 0,-1-1,1 1,0-1,-1 0,1 0,-5-4,3 0,-1 0,1 1,1-2,-1 1,1 0,0-1,-3-7,-2-5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30.69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2,'203'-1,"217"3,-367 2,85 18,-29-3,-24-12,155-6,-99-4,139 3,-258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06T17:33:32.13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4599 2559,'-7'-2,"-1"0,1 0,0-1,0 1,1-2,-1 1,0-1,1 0,0 0,-10-9,-21-13,12 14,0 2,-1 0,0 1,0 2,-37-5,-136-9,123 19,0 2,0 5,0 2,-76 19,88-18,-1-2,1-3,-128-10,191 7,-1 0,1 0,-1 0,1 0,-1 0,0-1,1 1,0 0,-1-1,1 1,-1-1,1 0,-1 1,1-1,0 0,0 0,-1 0,0-1,2 1,0-1,0 1,0 0,1 0,-1-1,1 1,-1 0,1 0,-1 0,1 0,0 0,-1 0,1 0,0 0,0 0,0 0,0 0,0 0,0 0,0 1,0-1,0 0,0 1,0-1,0 1,2-1,50-28,0 3,2 2,94-28,-92 33,680-193,-523 166,336-27,-485 69,113 8,-147-1,-1 2,1 0,-1 2,0 2,49 20,-75-28,-1 1,0-1,0 1,0 0,-1 0,1 0,0 0,3 4,-6-6,0 1,1-1,-1 1,0-1,1 1,-1-1,0 1,0-1,0 1,0 0,1-1,-1 1,0-1,0 1,0-1,0 1,0 0,0-1,-1 1,1-1,0 1,0-1,-1 2,-18 15,-13-2,-1-1,-1-1,-63 15,39-12,-241 60,-111 14,-1217 201,-32-135,1602-155,25-2,0 2,0 1,1 1,0 2,-1 1,-30 11,56-12,18-3,25-6,-2-5,0-3,49-22,-52 20,983-477,-27-68,-952 539,-25 15,0 0,-1-1,0-1,0 0,0 0,-1-1,15-16,-22 21,-1 0,1 0,-1 0,0 0,0 0,0 0,0-1,0 1,-1 0,0 0,1-1,-1 1,0 0,-1-1,1 1,-1 0,-1-5,-20-56,10 41,0 1,-1 0,-2 0,-28-33,-85-71,20 36,-3 4,-4 6,-4 4,-212-99,72 62,-360-105,-420-36,578 167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08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6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00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9.png"/><Relationship Id="rId21" Type="http://schemas.openxmlformats.org/officeDocument/2006/relationships/image" Target="../media/image17.pn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17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475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496327" y="331923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>
                    <a:alpha val="50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280674" y="1890117"/>
            <a:ext cx="83475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YOLO: </a:t>
            </a: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You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Only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Look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Once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/>
            </a:endParaRP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60076" y="262136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PART3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Training Stage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D527C-8AB6-3C32-A320-4A8DE220FB92}"/>
              </a:ext>
            </a:extLst>
          </p:cNvPr>
          <p:cNvSpPr txBox="1"/>
          <p:nvPr/>
        </p:nvSpPr>
        <p:spPr>
          <a:xfrm>
            <a:off x="337760" y="524663"/>
            <a:ext cx="667362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Training Stage -  Loss Function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38BE61-F32E-F30A-BA8C-B51FB20B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6" y="1090972"/>
            <a:ext cx="7137776" cy="4794282"/>
          </a:xfrm>
          <a:prstGeom prst="rect">
            <a:avLst/>
          </a:prstGeom>
        </p:spPr>
      </p:pic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id="{00505459-FE18-80DB-EBB6-C6E2A2D7E109}"/>
              </a:ext>
            </a:extLst>
          </p:cNvPr>
          <p:cNvSpPr/>
          <p:nvPr/>
        </p:nvSpPr>
        <p:spPr>
          <a:xfrm>
            <a:off x="7318931" y="1524725"/>
            <a:ext cx="213360" cy="1391195"/>
          </a:xfrm>
          <a:prstGeom prst="rightBracket">
            <a:avLst/>
          </a:prstGeom>
          <a:ln w="38100">
            <a:solidFill>
              <a:srgbClr val="5DBC8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EA414-0ED5-A50B-2695-4E3BE239EF42}"/>
              </a:ext>
            </a:extLst>
          </p:cNvPr>
          <p:cNvSpPr txBox="1"/>
          <p:nvPr/>
        </p:nvSpPr>
        <p:spPr>
          <a:xfrm>
            <a:off x="7797237" y="1897156"/>
            <a:ext cx="4191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grid cell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예측한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ᅟbbox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좌표와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GT box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좌표</a:t>
            </a:r>
          </a:p>
        </p:txBody>
      </p:sp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C7C2BA56-B1CA-08A1-D8FC-ADE3A62E0F35}"/>
              </a:ext>
            </a:extLst>
          </p:cNvPr>
          <p:cNvSpPr/>
          <p:nvPr/>
        </p:nvSpPr>
        <p:spPr>
          <a:xfrm>
            <a:off x="5928862" y="3502788"/>
            <a:ext cx="278898" cy="1243875"/>
          </a:xfrm>
          <a:prstGeom prst="rightBracket">
            <a:avLst/>
          </a:prstGeom>
          <a:ln w="38100">
            <a:solidFill>
              <a:srgbClr val="5DBC8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31770D-D3EC-03A1-F246-2967CDE8FD28}"/>
              </a:ext>
            </a:extLst>
          </p:cNvPr>
          <p:cNvSpPr txBox="1"/>
          <p:nvPr/>
        </p:nvSpPr>
        <p:spPr>
          <a:xfrm>
            <a:off x="6510304" y="3788535"/>
            <a:ext cx="4191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grid cell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예측한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Class | Object)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0615B043-CA6B-39D1-F32D-1FD391A1F4BE}"/>
              </a:ext>
            </a:extLst>
          </p:cNvPr>
          <p:cNvSpPr/>
          <p:nvPr/>
        </p:nvSpPr>
        <p:spPr>
          <a:xfrm>
            <a:off x="7146513" y="5097060"/>
            <a:ext cx="146080" cy="459780"/>
          </a:xfrm>
          <a:prstGeom prst="rightBracket">
            <a:avLst/>
          </a:prstGeom>
          <a:ln w="38100">
            <a:solidFill>
              <a:srgbClr val="5DBC8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41584-E007-F4BF-F165-F345FCA26AF8}"/>
              </a:ext>
            </a:extLst>
          </p:cNvPr>
          <p:cNvSpPr txBox="1"/>
          <p:nvPr/>
        </p:nvSpPr>
        <p:spPr>
          <a:xfrm>
            <a:off x="7353018" y="5033310"/>
            <a:ext cx="4556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grid cell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예측한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</a:t>
            </a:r>
            <a:r>
              <a:rPr lang="en-US" alt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(Object) x IOU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예측값과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GT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83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59283" y="163972"/>
            <a:ext cx="2014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PART4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Inference Stage 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66004" y="510057"/>
            <a:ext cx="361669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Inference Stage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40F96-2E99-6BF1-DF46-660FEB70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628" y="440970"/>
            <a:ext cx="8013368" cy="64170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77C6DA-D5D4-93D3-224C-82CE7889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1" y="1145452"/>
            <a:ext cx="2786853" cy="38475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0A47D4-CC8A-94FB-1F92-3DD653710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67" y="3536595"/>
            <a:ext cx="379355" cy="5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1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40F96-2E99-6BF1-DF46-660FEB70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71" y="320006"/>
            <a:ext cx="8164425" cy="65379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77C6DA-D5D4-93D3-224C-82CE7889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1" y="1145452"/>
            <a:ext cx="2786853" cy="38475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0A47D4-CC8A-94FB-1F92-3DD653710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67" y="3536595"/>
            <a:ext cx="379355" cy="569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66A4A6-728C-1231-DDBE-AA689B1C15FE}"/>
              </a:ext>
            </a:extLst>
          </p:cNvPr>
          <p:cNvSpPr txBox="1"/>
          <p:nvPr/>
        </p:nvSpPr>
        <p:spPr>
          <a:xfrm>
            <a:off x="803305" y="4905774"/>
            <a:ext cx="4980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</a:t>
            </a:r>
            <a:r>
              <a:rPr lang="ko-KR" altLang="en-US" dirty="0" err="1"/>
              <a:t>한개당</a:t>
            </a:r>
            <a:r>
              <a:rPr lang="ko-KR" altLang="en-US" dirty="0"/>
              <a:t> </a:t>
            </a:r>
            <a:r>
              <a:rPr lang="en-US" altLang="ko-KR" dirty="0"/>
              <a:t>32ro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bbox</a:t>
            </a:r>
            <a:r>
              <a:rPr lang="ko-KR" altLang="en-US" dirty="0"/>
              <a:t>생성</a:t>
            </a:r>
            <a:r>
              <a:rPr lang="en-US" altLang="ko-KR" dirty="0"/>
              <a:t>&amp; </a:t>
            </a:r>
            <a:r>
              <a:rPr lang="ko-KR" altLang="en-US" dirty="0"/>
              <a:t>각 클래스에 대한 </a:t>
            </a:r>
            <a:r>
              <a:rPr lang="ko-KR" altLang="en-US" dirty="0" err="1"/>
              <a:t>예측값</a:t>
            </a:r>
            <a:r>
              <a:rPr lang="en-US" altLang="ko-KR" dirty="0"/>
              <a:t>( grid cell: 4x4)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Object</a:t>
            </a:r>
            <a:r>
              <a:rPr lang="ko-KR" altLang="en-US" dirty="0"/>
              <a:t>당 </a:t>
            </a:r>
            <a:r>
              <a:rPr lang="en-US" altLang="ko-KR" dirty="0" err="1"/>
              <a:t>bbox</a:t>
            </a:r>
            <a:r>
              <a:rPr lang="ko-KR" altLang="en-US" dirty="0"/>
              <a:t> 개수가 많으므로 </a:t>
            </a:r>
            <a:r>
              <a:rPr lang="en-US" altLang="ko-KR" dirty="0"/>
              <a:t>NMS </a:t>
            </a:r>
            <a:r>
              <a:rPr lang="ko-KR" altLang="en-US" dirty="0"/>
              <a:t>적용필요 </a:t>
            </a:r>
            <a:r>
              <a:rPr lang="en-US" altLang="ko-KR" dirty="0"/>
              <a:t> 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7C704-4B5C-6B7A-54EF-CE4D4E6B9968}"/>
              </a:ext>
            </a:extLst>
          </p:cNvPr>
          <p:cNvSpPr txBox="1"/>
          <p:nvPr/>
        </p:nvSpPr>
        <p:spPr>
          <a:xfrm>
            <a:off x="329111" y="510057"/>
            <a:ext cx="361669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Inference Stage</a:t>
            </a: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C4210-976C-6A57-FF14-1C5B4E5A2B5A}"/>
              </a:ext>
            </a:extLst>
          </p:cNvPr>
          <p:cNvSpPr txBox="1"/>
          <p:nvPr/>
        </p:nvSpPr>
        <p:spPr>
          <a:xfrm>
            <a:off x="159283" y="163972"/>
            <a:ext cx="2014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PART4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Inference Stage 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8E95A3-DA9C-C89D-1C66-0E591A417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976" y="234072"/>
            <a:ext cx="5880020" cy="66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2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C7C704-4B5C-6B7A-54EF-CE4D4E6B9968}"/>
              </a:ext>
            </a:extLst>
          </p:cNvPr>
          <p:cNvSpPr txBox="1"/>
          <p:nvPr/>
        </p:nvSpPr>
        <p:spPr>
          <a:xfrm>
            <a:off x="329111" y="510057"/>
            <a:ext cx="592822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Non-Maximum Suppression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AD1C52-C8F8-F58F-043A-C73CB0A50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34" y="1150980"/>
            <a:ext cx="11074400" cy="51243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A25028-0F8B-925E-E9CC-D42F708D0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771" y="5994292"/>
            <a:ext cx="304843" cy="562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BCB25-7233-5822-6AE1-5EC3726ADAB2}"/>
              </a:ext>
            </a:extLst>
          </p:cNvPr>
          <p:cNvSpPr txBox="1"/>
          <p:nvPr/>
        </p:nvSpPr>
        <p:spPr>
          <a:xfrm>
            <a:off x="159283" y="163972"/>
            <a:ext cx="2014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PART4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000000"/>
                </a:solidFill>
              </a:rPr>
              <a:t>Inference Stage 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7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905590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2741456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0A5294-98B8-7C1C-64FF-B4A69BB4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20" y="1206538"/>
            <a:ext cx="10395284" cy="5255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5486F-0EE5-21A5-058E-09388BCB0709}"/>
              </a:ext>
            </a:extLst>
          </p:cNvPr>
          <p:cNvSpPr txBox="1"/>
          <p:nvPr/>
        </p:nvSpPr>
        <p:spPr>
          <a:xfrm>
            <a:off x="193924" y="117806"/>
            <a:ext cx="1685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PART1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Introduction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905590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1065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1FB413-09CD-9CBB-4679-9C2224A4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86" y="940028"/>
            <a:ext cx="7606578" cy="4790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DD06BE-7915-7BBC-E87E-838457123FEC}"/>
              </a:ext>
            </a:extLst>
          </p:cNvPr>
          <p:cNvSpPr txBox="1"/>
          <p:nvPr/>
        </p:nvSpPr>
        <p:spPr>
          <a:xfrm>
            <a:off x="545654" y="5236060"/>
            <a:ext cx="10552642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SxS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grid -&gt;  each grid cell, </a:t>
            </a:r>
            <a:r>
              <a:rPr lang="en-US" altLang="ko-KR" sz="14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bbox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prediction+confidence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&amp;Class probability -&gt; Final detections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6DFCC-1041-4CC3-4D5E-8A318BAD6369}"/>
              </a:ext>
            </a:extLst>
          </p:cNvPr>
          <p:cNvSpPr txBox="1"/>
          <p:nvPr/>
        </p:nvSpPr>
        <p:spPr>
          <a:xfrm>
            <a:off x="193924" y="117806"/>
            <a:ext cx="212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Detection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83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10659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Detection</a:t>
            </a:r>
          </a:p>
          <a:p>
            <a:pPr>
              <a:lnSpc>
                <a:spcPct val="110000"/>
              </a:lnSpc>
            </a:pP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4772AC-3AC4-803B-50F9-D66ED84D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05" y="1776630"/>
            <a:ext cx="3712585" cy="33047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56022C-54FA-8C11-3248-D3B095CF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34" y="2310337"/>
            <a:ext cx="2775021" cy="2546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491B92-D3E8-B9C5-A2FD-6972DD69F249}"/>
              </a:ext>
            </a:extLst>
          </p:cNvPr>
          <p:cNvSpPr txBox="1"/>
          <p:nvPr/>
        </p:nvSpPr>
        <p:spPr>
          <a:xfrm>
            <a:off x="535384" y="832431"/>
            <a:ext cx="39288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S=4, B=2, C=20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099455-9E04-5FCB-AC6F-070D2C26F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162" y="1511281"/>
            <a:ext cx="914528" cy="352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0F0C89-2BA4-E83F-3DB0-00E7F90A8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614" y="586482"/>
            <a:ext cx="3010320" cy="53156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0C676B-B3CA-52B1-46A3-8B4188D6D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642" y="159254"/>
            <a:ext cx="2299913" cy="1583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ABCF2E-8C5E-CD1A-D1EA-04972D79C859}"/>
              </a:ext>
            </a:extLst>
          </p:cNvPr>
          <p:cNvSpPr txBox="1"/>
          <p:nvPr/>
        </p:nvSpPr>
        <p:spPr>
          <a:xfrm>
            <a:off x="193924" y="117806"/>
            <a:ext cx="212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Detection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4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203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</a:t>
            </a:r>
            <a:r>
              <a:rPr lang="en-US" altLang="ko-KR" sz="1200" dirty="0" err="1">
                <a:solidFill>
                  <a:srgbClr val="000000"/>
                </a:solidFill>
              </a:rPr>
              <a:t>Dectction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0585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</a:t>
            </a:r>
            <a:r>
              <a:rPr lang="en-US" altLang="ko-KR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Dectction</a:t>
            </a:r>
            <a:endParaRPr lang="en-US" altLang="ko-KR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56022C-54FA-8C11-3248-D3B095CF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8" y="2447473"/>
            <a:ext cx="2775021" cy="2546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491B92-D3E8-B9C5-A2FD-6972DD69F249}"/>
              </a:ext>
            </a:extLst>
          </p:cNvPr>
          <p:cNvSpPr txBox="1"/>
          <p:nvPr/>
        </p:nvSpPr>
        <p:spPr>
          <a:xfrm>
            <a:off x="562778" y="853817"/>
            <a:ext cx="39288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S=4, B=2, C=20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CAA86-9C09-44E9-024F-F75642127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852" y="586482"/>
            <a:ext cx="2854525" cy="5201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060171-511C-4E84-51E5-C6AB90C5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70" y="1061747"/>
            <a:ext cx="4119583" cy="41867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C27BFF1-206F-2D60-86AB-AF958054C74E}"/>
                  </a:ext>
                </a:extLst>
              </p14:cNvPr>
              <p14:cNvContentPartPr/>
              <p14:nvPr/>
            </p14:nvContentPartPr>
            <p14:xfrm>
              <a:off x="7564004" y="1467815"/>
              <a:ext cx="970200" cy="100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C27BFF1-206F-2D60-86AB-AF958054C7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0364" y="1359815"/>
                <a:ext cx="1077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F7F7DFA-BA08-FCC4-7DAA-9D80C59F059A}"/>
                  </a:ext>
                </a:extLst>
              </p14:cNvPr>
              <p14:cNvContentPartPr/>
              <p14:nvPr/>
            </p14:nvContentPartPr>
            <p14:xfrm>
              <a:off x="7722764" y="1458815"/>
              <a:ext cx="802800" cy="19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F7F7DFA-BA08-FCC4-7DAA-9D80C59F05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68764" y="1350815"/>
                <a:ext cx="9104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9DBF30E-337A-6857-C367-E49907F19297}"/>
                  </a:ext>
                </a:extLst>
              </p14:cNvPr>
              <p14:cNvContentPartPr/>
              <p14:nvPr/>
            </p14:nvContentPartPr>
            <p14:xfrm>
              <a:off x="7619444" y="1328495"/>
              <a:ext cx="904680" cy="1954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9DBF30E-337A-6857-C367-E49907F192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65804" y="1220855"/>
                <a:ext cx="101232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7D91ACD-1407-E871-CEA7-15D3C0DAE936}"/>
                  </a:ext>
                </a:extLst>
              </p14:cNvPr>
              <p14:cNvContentPartPr/>
              <p14:nvPr/>
            </p14:nvContentPartPr>
            <p14:xfrm>
              <a:off x="7536644" y="1486535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7D91ACD-1407-E871-CEA7-15D3C0DAE9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2644" y="137889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CCFF6B2-A69D-8302-DB5F-2543D2ECA54D}"/>
                  </a:ext>
                </a:extLst>
              </p14:cNvPr>
              <p14:cNvContentPartPr/>
              <p14:nvPr/>
            </p14:nvContentPartPr>
            <p14:xfrm>
              <a:off x="7536644" y="1482935"/>
              <a:ext cx="688320" cy="39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CCFF6B2-A69D-8302-DB5F-2543D2ECA5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82644" y="1375295"/>
                <a:ext cx="7959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37C56C59-8A26-675F-45A3-E3364A788585}"/>
                  </a:ext>
                </a:extLst>
              </p14:cNvPr>
              <p14:cNvContentPartPr/>
              <p14:nvPr/>
            </p14:nvContentPartPr>
            <p14:xfrm>
              <a:off x="8228924" y="1477535"/>
              <a:ext cx="36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37C56C59-8A26-675F-45A3-E3364A7885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75284" y="136953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F014B61-EA65-9B7B-10B3-FB4CC2511B1B}"/>
                  </a:ext>
                </a:extLst>
              </p14:cNvPr>
              <p14:cNvContentPartPr/>
              <p14:nvPr/>
            </p14:nvContentPartPr>
            <p14:xfrm>
              <a:off x="7328924" y="1451615"/>
              <a:ext cx="900360" cy="352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F014B61-EA65-9B7B-10B3-FB4CC2511B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5284" y="1343975"/>
                <a:ext cx="10080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6E48A1F-5297-E529-2654-747E1625162A}"/>
                  </a:ext>
                </a:extLst>
              </p14:cNvPr>
              <p14:cNvContentPartPr/>
              <p14:nvPr/>
            </p14:nvContentPartPr>
            <p14:xfrm>
              <a:off x="7610444" y="1504895"/>
              <a:ext cx="609120" cy="201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6E48A1F-5297-E529-2654-747E162516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56444" y="1397255"/>
                <a:ext cx="7167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E8A19B64-5805-DD34-53F3-209CB412A92E}"/>
                  </a:ext>
                </a:extLst>
              </p14:cNvPr>
              <p14:cNvContentPartPr/>
              <p14:nvPr/>
            </p14:nvContentPartPr>
            <p14:xfrm>
              <a:off x="6573644" y="602735"/>
              <a:ext cx="2021400" cy="1003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E8A19B64-5805-DD34-53F3-209CB412A9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9654" y="494774"/>
                <a:ext cx="2129021" cy="12188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40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0585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</a:t>
            </a:r>
            <a:r>
              <a:rPr lang="en-US" altLang="ko-KR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Dectction</a:t>
            </a:r>
            <a:endParaRPr lang="en-US" altLang="ko-KR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56022C-54FA-8C11-3248-D3B095CF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7" y="2089632"/>
            <a:ext cx="2775021" cy="25467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05FD27-713A-87D8-4827-91AAB166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65" y="487138"/>
            <a:ext cx="3156535" cy="5637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E4C641-4954-659A-1AA3-E24DEA663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668" y="997092"/>
            <a:ext cx="914528" cy="352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82598A-A19B-E844-950C-C2E0383D2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668" y="2909423"/>
            <a:ext cx="809738" cy="2953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4B5510-B13C-76E3-7C34-B50CC9D14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609" y="2249553"/>
            <a:ext cx="2441536" cy="2211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4FCD1D-799A-3056-51FF-541CE4686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152" y="4457975"/>
            <a:ext cx="984507" cy="575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B44F2B-BD71-0C9C-CF00-F5A2F4B2A57D}"/>
              </a:ext>
            </a:extLst>
          </p:cNvPr>
          <p:cNvSpPr txBox="1"/>
          <p:nvPr/>
        </p:nvSpPr>
        <p:spPr>
          <a:xfrm>
            <a:off x="197143" y="117806"/>
            <a:ext cx="203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</a:t>
            </a:r>
            <a:r>
              <a:rPr lang="en-US" altLang="ko-KR" sz="1200" dirty="0" err="1">
                <a:solidFill>
                  <a:srgbClr val="000000"/>
                </a:solidFill>
              </a:rPr>
              <a:t>Dectction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17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3805850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Unified </a:t>
            </a:r>
            <a:r>
              <a:rPr lang="en-US" altLang="ko-KR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Dectction</a:t>
            </a:r>
            <a:endParaRPr lang="en-US" altLang="ko-KR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56022C-54FA-8C11-3248-D3B095CF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7" y="2089632"/>
            <a:ext cx="2775021" cy="25467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82598A-A19B-E844-950C-C2E0383D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668" y="2909423"/>
            <a:ext cx="809738" cy="295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24E64D-EEDB-9865-CADF-ACD3901B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870" y="1420339"/>
            <a:ext cx="7616780" cy="3885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65FBF-054B-412E-0944-6CE46CB021BA}"/>
              </a:ext>
            </a:extLst>
          </p:cNvPr>
          <p:cNvSpPr txBox="1"/>
          <p:nvPr/>
        </p:nvSpPr>
        <p:spPr>
          <a:xfrm>
            <a:off x="193924" y="117806"/>
            <a:ext cx="203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Unified </a:t>
            </a:r>
            <a:r>
              <a:rPr lang="en-US" altLang="ko-KR" sz="1200" dirty="0" err="1">
                <a:solidFill>
                  <a:srgbClr val="000000"/>
                </a:solidFill>
              </a:rPr>
              <a:t>Dectction</a:t>
            </a:r>
            <a:endParaRPr lang="en-US" altLang="ko-KR" sz="1200" dirty="0">
              <a:solidFill>
                <a:srgbClr val="00000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2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374364" y="905590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193924" y="117806"/>
            <a:ext cx="1417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PART2</a:t>
            </a:r>
            <a:r>
              <a:rPr lang="ko-KR" altLang="en-US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Network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3494" y="430783"/>
            <a:ext cx="629050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Network Design - </a:t>
            </a:r>
            <a:r>
              <a:rPr lang="en-US" sz="2800" spc="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GoogLeNet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9157E4-698B-0647-878D-617FBAF0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" y="985508"/>
            <a:ext cx="9526903" cy="4639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8EC09-E2E3-D04B-6A34-B45B42B407F3}"/>
              </a:ext>
            </a:extLst>
          </p:cNvPr>
          <p:cNvSpPr txBox="1"/>
          <p:nvPr/>
        </p:nvSpPr>
        <p:spPr>
          <a:xfrm>
            <a:off x="1186575" y="4543073"/>
            <a:ext cx="104662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24 conv layer + 2 fc layer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- 20 conv layer: pretrained with 1000-class ImageNet (input image: 224 x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224)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- 4 conv layer :  Fine- tined with PASCAL VOC (input image: 448 x 448)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중간에 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 x 1 reduction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layer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통해 </a:t>
            </a:r>
            <a:r>
              <a:rPr lang="ko-KR" altLang="en-US" sz="14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연산량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감소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13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-509094" y="-88529"/>
            <a:ext cx="11744076" cy="576589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337760" y="524663"/>
            <a:ext cx="328487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Training Stage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6A8DE5-45B1-821C-7A10-377628DF9F94}"/>
              </a:ext>
            </a:extLst>
          </p:cNvPr>
          <p:cNvSpPr txBox="1"/>
          <p:nvPr/>
        </p:nvSpPr>
        <p:spPr>
          <a:xfrm>
            <a:off x="193924" y="117806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000000"/>
                </a:solidFill>
              </a:rPr>
              <a:t>PART3</a:t>
            </a:r>
            <a:r>
              <a:rPr lang="ko-KR" altLang="en-US" sz="1200" dirty="0" err="1">
                <a:solidFill>
                  <a:srgbClr val="000000"/>
                </a:solidFill>
              </a:rPr>
              <a:t>ㅣ</a:t>
            </a:r>
            <a:r>
              <a:rPr lang="en-US" altLang="ko-KR" sz="1200" dirty="0">
                <a:solidFill>
                  <a:srgbClr val="000000"/>
                </a:solidFill>
              </a:rPr>
              <a:t>Training Stage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455655-F260-BEC1-BF6A-DD788A3AE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0" y="1677008"/>
            <a:ext cx="11109174" cy="2246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C5F10-7426-4747-B3D8-7EE4F74EBAEC}"/>
              </a:ext>
            </a:extLst>
          </p:cNvPr>
          <p:cNvSpPr txBox="1"/>
          <p:nvPr/>
        </p:nvSpPr>
        <p:spPr>
          <a:xfrm>
            <a:off x="800134" y="3873498"/>
            <a:ext cx="10466203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bbox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예측 하지만 학습 단계에서는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IOU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가장 높은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bbox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1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개만 사용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-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가장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responsible 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</a:t>
            </a:r>
            <a:r>
              <a:rPr lang="en-US" altLang="ko-KR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bbox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표시하여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loss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</a:t>
            </a:r>
            <a:r>
              <a:rPr lang="ko-KR" altLang="en-US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반영</a:t>
            </a: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58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369</Words>
  <Application>Microsoft Office PowerPoint</Application>
  <PresentationFormat>와이드스크린</PresentationFormat>
  <Paragraphs>160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Montserrat ExtraBold</vt:lpstr>
      <vt:lpstr>맑은 고딕</vt:lpstr>
      <vt:lpstr>G마켓 산스 TTF Bold</vt:lpstr>
      <vt:lpstr>Calibri Light</vt:lpstr>
      <vt:lpstr>G마켓 산스 TTF Medium</vt:lpstr>
      <vt:lpstr>나눔스퀘어</vt:lpstr>
      <vt:lpstr>Calibri</vt:lpstr>
      <vt:lpstr>Arial</vt:lpstr>
      <vt:lpstr>나눔스퀘어 Bold</vt:lpstr>
      <vt:lpstr>나눔스퀘어 Light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245</cp:revision>
  <dcterms:created xsi:type="dcterms:W3CDTF">2021-07-13T13:21:52Z</dcterms:created>
  <dcterms:modified xsi:type="dcterms:W3CDTF">2023-08-14T06:50:17Z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